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66"/>
  </p:notesMasterIdLst>
  <p:sldIdLst>
    <p:sldId id="259" r:id="rId18"/>
    <p:sldId id="294" r:id="rId19"/>
    <p:sldId id="370" r:id="rId20"/>
    <p:sldId id="288" r:id="rId21"/>
    <p:sldId id="371" r:id="rId22"/>
    <p:sldId id="372" r:id="rId23"/>
    <p:sldId id="373" r:id="rId24"/>
    <p:sldId id="381" r:id="rId25"/>
    <p:sldId id="380" r:id="rId26"/>
    <p:sldId id="417" r:id="rId27"/>
    <p:sldId id="418" r:id="rId28"/>
    <p:sldId id="420" r:id="rId29"/>
    <p:sldId id="421" r:id="rId30"/>
    <p:sldId id="422" r:id="rId31"/>
    <p:sldId id="423" r:id="rId32"/>
    <p:sldId id="425" r:id="rId33"/>
    <p:sldId id="424" r:id="rId34"/>
    <p:sldId id="426" r:id="rId35"/>
    <p:sldId id="379" r:id="rId36"/>
    <p:sldId id="382" r:id="rId37"/>
    <p:sldId id="384" r:id="rId38"/>
    <p:sldId id="385" r:id="rId39"/>
    <p:sldId id="386" r:id="rId40"/>
    <p:sldId id="393" r:id="rId41"/>
    <p:sldId id="397" r:id="rId42"/>
    <p:sldId id="387" r:id="rId43"/>
    <p:sldId id="388" r:id="rId44"/>
    <p:sldId id="389" r:id="rId45"/>
    <p:sldId id="391" r:id="rId46"/>
    <p:sldId id="400" r:id="rId47"/>
    <p:sldId id="401" r:id="rId48"/>
    <p:sldId id="402" r:id="rId49"/>
    <p:sldId id="395" r:id="rId50"/>
    <p:sldId id="392" r:id="rId51"/>
    <p:sldId id="403" r:id="rId52"/>
    <p:sldId id="404" r:id="rId53"/>
    <p:sldId id="405" r:id="rId54"/>
    <p:sldId id="406" r:id="rId55"/>
    <p:sldId id="429" r:id="rId56"/>
    <p:sldId id="407" r:id="rId57"/>
    <p:sldId id="412" r:id="rId58"/>
    <p:sldId id="413" r:id="rId59"/>
    <p:sldId id="414" r:id="rId60"/>
    <p:sldId id="415" r:id="rId61"/>
    <p:sldId id="416" r:id="rId62"/>
    <p:sldId id="366" r:id="rId63"/>
    <p:sldId id="367" r:id="rId64"/>
    <p:sldId id="36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294"/>
            <p14:sldId id="370"/>
            <p14:sldId id="288"/>
            <p14:sldId id="371"/>
            <p14:sldId id="372"/>
            <p14:sldId id="373"/>
            <p14:sldId id="381"/>
            <p14:sldId id="380"/>
            <p14:sldId id="417"/>
            <p14:sldId id="418"/>
            <p14:sldId id="420"/>
            <p14:sldId id="421"/>
            <p14:sldId id="422"/>
            <p14:sldId id="423"/>
            <p14:sldId id="425"/>
            <p14:sldId id="424"/>
            <p14:sldId id="426"/>
            <p14:sldId id="379"/>
            <p14:sldId id="382"/>
            <p14:sldId id="384"/>
            <p14:sldId id="385"/>
            <p14:sldId id="386"/>
            <p14:sldId id="393"/>
            <p14:sldId id="397"/>
            <p14:sldId id="387"/>
            <p14:sldId id="388"/>
            <p14:sldId id="389"/>
            <p14:sldId id="391"/>
            <p14:sldId id="400"/>
            <p14:sldId id="401"/>
            <p14:sldId id="402"/>
            <p14:sldId id="395"/>
            <p14:sldId id="392"/>
            <p14:sldId id="403"/>
            <p14:sldId id="404"/>
            <p14:sldId id="405"/>
            <p14:sldId id="406"/>
            <p14:sldId id="429"/>
            <p14:sldId id="407"/>
            <p14:sldId id="412"/>
            <p14:sldId id="413"/>
            <p14:sldId id="414"/>
            <p14:sldId id="415"/>
            <p14:sldId id="416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125" autoAdjust="0"/>
  </p:normalViewPr>
  <p:slideViewPr>
    <p:cSldViewPr snapToGrid="0">
      <p:cViewPr varScale="1">
        <p:scale>
          <a:sx n="73" d="100"/>
          <a:sy n="73" d="100"/>
        </p:scale>
        <p:origin x="965" y="34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slide" Target="slides/slide4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presProps" Target="pres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0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--global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user.email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"puppetmaster@emc.com"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--global user.name "Puppet Master"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4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6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4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3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10/27/2017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pt.puppetlabs.com/" TargetMode="External"/><Relationship Id="rId1" Type="http://schemas.openxmlformats.org/officeDocument/2006/relationships/slideLayout" Target="../slideLayouts/slideLayout5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3904" y="1703388"/>
            <a:ext cx="6406942" cy="4257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379897" y="1979076"/>
            <a:ext cx="683394" cy="146241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69329" y="3567766"/>
            <a:ext cx="541234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the network button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Then Select ‘Connection Information’</a:t>
            </a:r>
          </a:p>
        </p:txBody>
      </p:sp>
    </p:spTree>
    <p:extLst>
      <p:ext uri="{BB962C8B-B14F-4D97-AF65-F5344CB8AC3E}">
        <p14:creationId xmlns:p14="http://schemas.microsoft.com/office/powerpoint/2010/main" val="32591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87299" y="1703388"/>
            <a:ext cx="6160151" cy="4257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177591" y="2041260"/>
            <a:ext cx="2137859" cy="50377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67716" y="2343040"/>
            <a:ext cx="541234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the network button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Then Select ‘Connection Information’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956612" y="3567766"/>
            <a:ext cx="2459300" cy="73121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07612" y="4398763"/>
            <a:ext cx="399271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Note the Interface and Hardware Address </a:t>
            </a:r>
          </a:p>
        </p:txBody>
      </p:sp>
    </p:spTree>
    <p:extLst>
      <p:ext uri="{BB962C8B-B14F-4D97-AF65-F5344CB8AC3E}">
        <p14:creationId xmlns:p14="http://schemas.microsoft.com/office/powerpoint/2010/main" val="30882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3904" y="1703388"/>
            <a:ext cx="6406942" cy="4257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379897" y="1979076"/>
            <a:ext cx="683394" cy="146241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69329" y="3567766"/>
            <a:ext cx="541234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Close Connection Information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the network button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Then Select ‘Edit Connections’</a:t>
            </a:r>
          </a:p>
        </p:txBody>
      </p:sp>
    </p:spTree>
    <p:extLst>
      <p:ext uri="{BB962C8B-B14F-4D97-AF65-F5344CB8AC3E}">
        <p14:creationId xmlns:p14="http://schemas.microsoft.com/office/powerpoint/2010/main" val="31751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32457" y="1703388"/>
            <a:ext cx="6069836" cy="42576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427260" y="3379694"/>
            <a:ext cx="667869" cy="38548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11776" y="3832224"/>
            <a:ext cx="18636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‘Add’</a:t>
            </a:r>
          </a:p>
        </p:txBody>
      </p:sp>
    </p:spTree>
    <p:extLst>
      <p:ext uri="{BB962C8B-B14F-4D97-AF65-F5344CB8AC3E}">
        <p14:creationId xmlns:p14="http://schemas.microsoft.com/office/powerpoint/2010/main" val="3093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20419" y="1703388"/>
            <a:ext cx="6093911" cy="42576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7942731" y="4984376"/>
            <a:ext cx="1021975" cy="40789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7246" y="5436906"/>
            <a:ext cx="329795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Leave as Ethernet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‘Create’</a:t>
            </a:r>
          </a:p>
        </p:txBody>
      </p:sp>
    </p:spTree>
    <p:extLst>
      <p:ext uri="{BB962C8B-B14F-4D97-AF65-F5344CB8AC3E}">
        <p14:creationId xmlns:p14="http://schemas.microsoft.com/office/powerpoint/2010/main" val="24733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2370" y="1703388"/>
            <a:ext cx="6130010" cy="42576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817659" y="3505200"/>
            <a:ext cx="1770531" cy="51099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59376" y="4164104"/>
            <a:ext cx="4198906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Name connection (i.e. </a:t>
            </a:r>
            <a:r>
              <a:rPr lang="en-US" sz="2400" dirty="0" err="1" smtClean="0">
                <a:solidFill>
                  <a:schemeClr val="bg2"/>
                </a:solidFill>
              </a:rPr>
              <a:t>mastercon</a:t>
            </a:r>
            <a:r>
              <a:rPr lang="en-US" sz="2400" dirty="0" smtClean="0">
                <a:solidFill>
                  <a:schemeClr val="bg2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Set device to the prior noted interface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625354" y="2846296"/>
            <a:ext cx="3107026" cy="116989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14702" y="1703388"/>
            <a:ext cx="6105345" cy="425767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7346578" y="3160058"/>
            <a:ext cx="1021975" cy="40789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1093" y="3612588"/>
            <a:ext cx="32979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IPv4 Settings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Change Method to Manual</a:t>
            </a:r>
          </a:p>
        </p:txBody>
      </p:sp>
    </p:spTree>
    <p:extLst>
      <p:ext uri="{BB962C8B-B14F-4D97-AF65-F5344CB8AC3E}">
        <p14:creationId xmlns:p14="http://schemas.microsoft.com/office/powerpoint/2010/main" val="12148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99920" y="1703388"/>
            <a:ext cx="6134910" cy="42576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599920" y="3913094"/>
            <a:ext cx="1205598" cy="847641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88956" y="4336914"/>
            <a:ext cx="759132" cy="63718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21791" y="4958826"/>
            <a:ext cx="541234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Add an address and make it a static IP. Make the master x.x.x.10 and the client x.x.x.20. 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44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Static IP Address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0804" y="1703388"/>
            <a:ext cx="6133141" cy="42576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599920" y="3913094"/>
            <a:ext cx="1205598" cy="847641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88956" y="4336914"/>
            <a:ext cx="759132" cy="63718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087907" y="2288859"/>
            <a:ext cx="1214716" cy="55133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6505" y="2840189"/>
            <a:ext cx="329795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Save the profile, then set it active by selecting it in the network menu</a:t>
            </a:r>
          </a:p>
        </p:txBody>
      </p:sp>
    </p:spTree>
    <p:extLst>
      <p:ext uri="{BB962C8B-B14F-4D97-AF65-F5344CB8AC3E}">
        <p14:creationId xmlns:p14="http://schemas.microsoft.com/office/powerpoint/2010/main" val="354782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 this process for the 2</a:t>
            </a:r>
            <a:r>
              <a:rPr lang="en-US" baseline="30000" dirty="0" smtClean="0"/>
              <a:t>nd</a:t>
            </a:r>
            <a:r>
              <a:rPr lang="en-US" dirty="0" smtClean="0"/>
              <a:t> VM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a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GitHub Account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b="1" dirty="0"/>
              <a:t>https://github.com/join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281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Into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02245" y="1703388"/>
            <a:ext cx="3330260" cy="42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331" y="1588789"/>
            <a:ext cx="6524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https://github.com/login</a:t>
            </a:r>
          </a:p>
        </p:txBody>
      </p:sp>
    </p:spTree>
    <p:extLst>
      <p:ext uri="{BB962C8B-B14F-4D97-AF65-F5344CB8AC3E}">
        <p14:creationId xmlns:p14="http://schemas.microsoft.com/office/powerpoint/2010/main" val="20587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04747" y="1703388"/>
            <a:ext cx="9525256" cy="4257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394257" y="3166712"/>
            <a:ext cx="413886" cy="1896176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29125" y="1857054"/>
            <a:ext cx="541234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Create a </a:t>
            </a:r>
            <a:r>
              <a:rPr lang="en-US" sz="2400" dirty="0" err="1" smtClean="0">
                <a:solidFill>
                  <a:schemeClr val="bg2"/>
                </a:solidFill>
              </a:rPr>
              <a:t>Github</a:t>
            </a:r>
            <a:r>
              <a:rPr lang="en-US" sz="2400" dirty="0" smtClean="0">
                <a:solidFill>
                  <a:schemeClr val="bg2"/>
                </a:solidFill>
              </a:rPr>
              <a:t> repository.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5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Repository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17636" y="1703388"/>
            <a:ext cx="5699478" cy="4257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6294922" y="2310063"/>
            <a:ext cx="1501541" cy="452387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52637" y="1615519"/>
            <a:ext cx="541234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Pick a name for your repository.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Add a description.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13083" y="2762450"/>
            <a:ext cx="1483894" cy="743128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9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 Created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9515" y="1703388"/>
            <a:ext cx="7975720" cy="4257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1078" y="2631896"/>
            <a:ext cx="541234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Make note of the repository URL, will need this later to upload files and pull files.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602931" y="2331187"/>
            <a:ext cx="1482290" cy="729647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6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Start the VM</a:t>
            </a:r>
          </a:p>
          <a:p>
            <a:r>
              <a:rPr lang="en-US" dirty="0" smtClean="0"/>
              <a:t>Login into VM</a:t>
            </a:r>
          </a:p>
          <a:p>
            <a:r>
              <a:rPr lang="en-US" dirty="0" smtClean="0"/>
              <a:t>Open a Terminal Window</a:t>
            </a:r>
            <a:endParaRPr lang="en-US" dirty="0"/>
          </a:p>
          <a:p>
            <a:pPr marL="461422" lvl="1">
              <a:spcBef>
                <a:spcPts val="0"/>
              </a:spcBef>
            </a:pPr>
            <a:endParaRPr lang="en-US" b="1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$ 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/opt</a:t>
            </a:r>
          </a:p>
          <a:p>
            <a:r>
              <a:rPr lang="en-US" dirty="0" smtClean="0"/>
              <a:t>$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mkdir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$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$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init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/>
              <a:t>This will </a:t>
            </a:r>
            <a:r>
              <a:rPr lang="en-US" dirty="0"/>
              <a:t>Initialize the </a:t>
            </a:r>
            <a:r>
              <a:rPr lang="en-US" dirty="0" err="1"/>
              <a:t>git</a:t>
            </a:r>
            <a:r>
              <a:rPr lang="en-US" dirty="0"/>
              <a:t> repository </a:t>
            </a:r>
            <a:endParaRPr lang="en-US" dirty="0" smtClean="0"/>
          </a:p>
          <a:p>
            <a:pPr marL="6351"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</a:rPr>
              <a:t>$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bash</a:t>
            </a:r>
          </a:p>
          <a:p>
            <a:pPr marL="747172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Currently logged in as puppet, this switches to Root user, and $ switches to #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Execute the following in a Terminal Window in the VM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461422" lvl="1" indent="0">
              <a:spcBef>
                <a:spcPts val="0"/>
              </a:spcBef>
              <a:buNone/>
            </a:pPr>
            <a:endParaRPr lang="en-US" b="1" i="1" dirty="0" smtClean="0">
              <a:solidFill>
                <a:srgbClr val="FF0000"/>
              </a:solidFill>
            </a:endParaRPr>
          </a:p>
          <a:p>
            <a:pPr marL="6351">
              <a:spcBef>
                <a:spcPts val="0"/>
              </a:spcBef>
            </a:pPr>
            <a:r>
              <a:rPr lang="en-US" i="1" dirty="0" smtClean="0">
                <a:solidFill>
                  <a:schemeClr val="bg2"/>
                </a:solidFill>
              </a:rPr>
              <a:t>#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echo "echo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\"Hello World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\"" &gt; helloworld.sh</a:t>
            </a:r>
          </a:p>
          <a:p>
            <a:pPr marL="804322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Creates a file called helloworld.sh that contains the text echo “Hello World”</a:t>
            </a:r>
          </a:p>
          <a:p>
            <a:pPr marL="461422" lvl="1" indent="0">
              <a:spcBef>
                <a:spcPts val="0"/>
              </a:spcBef>
              <a:buNone/>
            </a:pPr>
            <a:endParaRPr lang="en-US" b="1" i="1" dirty="0" smtClean="0">
              <a:solidFill>
                <a:srgbClr val="FF0000"/>
              </a:solidFill>
            </a:endParaRPr>
          </a:p>
          <a:p>
            <a:pPr marL="6351">
              <a:spcBef>
                <a:spcPts val="0"/>
              </a:spcBef>
            </a:pPr>
            <a:r>
              <a:rPr lang="en-US" i="1" dirty="0" smtClean="0">
                <a:solidFill>
                  <a:schemeClr val="bg2"/>
                </a:solidFill>
              </a:rPr>
              <a:t># </a:t>
            </a:r>
            <a:r>
              <a:rPr lang="en-US" i="1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status</a:t>
            </a:r>
          </a:p>
          <a:p>
            <a:pPr marL="662508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will see the following as your file is picked up by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</a:p>
          <a:p>
            <a:pPr marL="840297" lvl="2" indent="0">
              <a:buNone/>
            </a:pPr>
            <a:endParaRPr lang="en-US" dirty="0" smtClean="0"/>
          </a:p>
          <a:p>
            <a:pPr marL="840297" lvl="2" indent="0">
              <a:buNone/>
            </a:pPr>
            <a:r>
              <a:rPr lang="en-US" dirty="0" smtClean="0"/>
              <a:t>On </a:t>
            </a:r>
            <a:r>
              <a:rPr lang="en-US" dirty="0"/>
              <a:t>branch </a:t>
            </a:r>
            <a:r>
              <a:rPr lang="en-US" dirty="0" smtClean="0"/>
              <a:t>master</a:t>
            </a:r>
            <a:endParaRPr lang="en-US" dirty="0"/>
          </a:p>
          <a:p>
            <a:pPr marL="840297" lvl="2" indent="0">
              <a:buNone/>
            </a:pPr>
            <a:r>
              <a:rPr lang="en-US" dirty="0"/>
              <a:t>Initial </a:t>
            </a:r>
            <a:r>
              <a:rPr lang="en-US" dirty="0" smtClean="0"/>
              <a:t>commit</a:t>
            </a:r>
            <a:endParaRPr lang="en-US" dirty="0"/>
          </a:p>
          <a:p>
            <a:pPr marL="840297" lvl="2" indent="0">
              <a:buNone/>
            </a:pPr>
            <a:r>
              <a:rPr lang="en-US" dirty="0"/>
              <a:t>Untracked files:</a:t>
            </a:r>
          </a:p>
          <a:p>
            <a:pPr marL="840297" lvl="2" indent="0">
              <a:buNone/>
            </a:pPr>
            <a:r>
              <a:rPr lang="en-US" dirty="0"/>
              <a:t>  (use "</a:t>
            </a:r>
            <a:r>
              <a:rPr lang="en-US" dirty="0" err="1"/>
              <a:t>git</a:t>
            </a:r>
            <a:r>
              <a:rPr lang="en-US" dirty="0"/>
              <a:t> add &lt;file&gt;..." to include in what will be committed</a:t>
            </a:r>
            <a:r>
              <a:rPr lang="en-US" dirty="0" smtClean="0"/>
              <a:t>)</a:t>
            </a:r>
            <a:endParaRPr lang="en-US" dirty="0"/>
          </a:p>
          <a:p>
            <a:pPr marL="840297" lvl="2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2"/>
                </a:solidFill>
              </a:rPr>
              <a:t>helloworld.sh</a:t>
            </a:r>
            <a:endParaRPr lang="en-US" dirty="0">
              <a:solidFill>
                <a:schemeClr val="accent2"/>
              </a:solidFill>
            </a:endParaRPr>
          </a:p>
          <a:p>
            <a:pPr marL="840297" lvl="2" indent="0">
              <a:buNone/>
            </a:pPr>
            <a:r>
              <a:rPr lang="en-US" dirty="0"/>
              <a:t>nothing added to commit but untracked files present (use "</a:t>
            </a:r>
            <a:r>
              <a:rPr lang="en-US" dirty="0" err="1"/>
              <a:t>git</a:t>
            </a:r>
            <a:r>
              <a:rPr lang="en-US" dirty="0"/>
              <a:t> add" to track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helloworld.sh 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</a:p>
          <a:p>
            <a:pPr marL="461422" lvl="1" indent="0">
              <a:buNone/>
            </a:pPr>
            <a:r>
              <a:rPr lang="en-US" dirty="0"/>
              <a:t>On branch </a:t>
            </a:r>
            <a:r>
              <a:rPr lang="en-US" dirty="0" smtClean="0"/>
              <a:t>master</a:t>
            </a:r>
            <a:endParaRPr lang="en-US" dirty="0"/>
          </a:p>
          <a:p>
            <a:pPr marL="461422" lvl="1" indent="0">
              <a:buNone/>
            </a:pPr>
            <a:r>
              <a:rPr lang="en-US" dirty="0"/>
              <a:t>Initial commit</a:t>
            </a:r>
          </a:p>
          <a:p>
            <a:pPr marL="461422" lvl="1" indent="0">
              <a:buNone/>
            </a:pPr>
            <a:r>
              <a:rPr lang="en-US" dirty="0" smtClean="0"/>
              <a:t>Changes </a:t>
            </a:r>
            <a:r>
              <a:rPr lang="en-US" dirty="0"/>
              <a:t>to be committed:</a:t>
            </a:r>
          </a:p>
          <a:p>
            <a:pPr marL="461422" lvl="1" indent="0">
              <a:buNone/>
            </a:pPr>
            <a:r>
              <a:rPr lang="en-US" dirty="0"/>
              <a:t>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pPr marL="461422" lvl="1" indent="0">
              <a:buNone/>
            </a:pPr>
            <a:r>
              <a:rPr lang="en-US" dirty="0"/>
              <a:t>	new file:   </a:t>
            </a:r>
            <a:r>
              <a:rPr lang="en-US" dirty="0" smtClean="0"/>
              <a:t>helloworld.sh</a:t>
            </a:r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commit -m "Testing pushing to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Repository in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Github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"</a:t>
            </a:r>
          </a:p>
          <a:p>
            <a:pPr marL="0" indent="0">
              <a:buNone/>
            </a:pPr>
            <a:r>
              <a:rPr lang="en-US" dirty="0"/>
              <a:t># Commits the tracked changes and prepares them to be pushed to a remote repository. To remove this commit and modify the file, use '</a:t>
            </a:r>
            <a:r>
              <a:rPr lang="en-US" dirty="0" err="1"/>
              <a:t>git</a:t>
            </a:r>
            <a:r>
              <a:rPr lang="en-US" dirty="0"/>
              <a:t> reset --soft HEAD~1' and commit and add the file again.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06483"/>
            <a:ext cx="10607040" cy="853440"/>
          </a:xfrm>
        </p:spPr>
        <p:txBody>
          <a:bodyPr/>
          <a:lstStyle/>
          <a:p>
            <a:r>
              <a:rPr lang="en-US" dirty="0" smtClean="0"/>
              <a:t>Prepare Local </a:t>
            </a:r>
            <a:r>
              <a:rPr lang="en-US" dirty="0" err="1" smtClean="0"/>
              <a:t>Git</a:t>
            </a:r>
            <a:r>
              <a:rPr lang="en-US" dirty="0" smtClean="0"/>
              <a:t> Repository to Push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8141" y="959923"/>
            <a:ext cx="10610849" cy="4641773"/>
          </a:xfrm>
        </p:spPr>
        <p:txBody>
          <a:bodyPr/>
          <a:lstStyle/>
          <a:p>
            <a:r>
              <a:rPr lang="en-US" dirty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-v  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Shows that there is nothing in the repository</a:t>
            </a:r>
          </a:p>
          <a:p>
            <a:r>
              <a:rPr lang="en-US" i="1" dirty="0" smtClean="0"/>
              <a:t># </a:t>
            </a:r>
            <a:r>
              <a:rPr lang="en-US" i="1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remote add origin 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Remote_Repository_URL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en-US" i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Enter in your 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Sets </a:t>
            </a:r>
            <a:r>
              <a:rPr lang="en-US" dirty="0"/>
              <a:t>the new remote - https://</a:t>
            </a:r>
            <a:r>
              <a:rPr lang="en-US" dirty="0" smtClean="0"/>
              <a:t>github.com/DemoMetroLab/MetroLab_Docker.git</a:t>
            </a:r>
            <a:endParaRPr lang="en-US" dirty="0"/>
          </a:p>
          <a:p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-v   </a:t>
            </a:r>
            <a:endParaRPr lang="en-US" i="1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Verifies </a:t>
            </a:r>
            <a:r>
              <a:rPr lang="en-US" dirty="0"/>
              <a:t>the new remote </a:t>
            </a:r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URLoriginhttps</a:t>
            </a:r>
            <a:r>
              <a:rPr lang="en-US" dirty="0"/>
              <a:t>://</a:t>
            </a:r>
            <a:r>
              <a:rPr lang="en-US" dirty="0" smtClean="0"/>
              <a:t>github.com/DemoMetroLab/MetroLab_Docker.git </a:t>
            </a:r>
            <a:r>
              <a:rPr lang="en-US" dirty="0"/>
              <a:t>(fetch)</a:t>
            </a:r>
          </a:p>
          <a:p>
            <a:pPr lvl="1"/>
            <a:r>
              <a:rPr lang="en-US" dirty="0"/>
              <a:t>origin	https://</a:t>
            </a:r>
            <a:r>
              <a:rPr lang="en-US" dirty="0" smtClean="0"/>
              <a:t>github.com/DemoMetroLab/MetroLab_Docker.git </a:t>
            </a:r>
            <a:r>
              <a:rPr lang="en-US" dirty="0"/>
              <a:t>(push)</a:t>
            </a:r>
          </a:p>
          <a:p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ls-tree -r master --</a:t>
            </a:r>
            <a:r>
              <a:rPr lang="en-US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name-only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file in remote repository</a:t>
            </a:r>
          </a:p>
          <a:p>
            <a:pPr lvl="1"/>
            <a:r>
              <a:rPr lang="en-US" dirty="0"/>
              <a:t>helloworld.sh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66427" y="1883229"/>
            <a:ext cx="6627001" cy="4641557"/>
          </a:xfrm>
          <a:prstGeom prst="rect">
            <a:avLst/>
          </a:prstGeom>
          <a:solidFill>
            <a:srgbClr val="CED2E3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01487" y="4243861"/>
            <a:ext cx="2284154" cy="901576"/>
          </a:xfrm>
          <a:prstGeom prst="rect">
            <a:avLst/>
          </a:prstGeom>
          <a:solidFill>
            <a:schemeClr val="bg1">
              <a:alpha val="14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74549" y="3893313"/>
            <a:ext cx="2487421" cy="872668"/>
          </a:xfrm>
          <a:prstGeom prst="rect">
            <a:avLst/>
          </a:prstGeom>
          <a:solidFill>
            <a:schemeClr val="bg1">
              <a:alpha val="14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47515" y="4015261"/>
            <a:ext cx="2711940" cy="2024742"/>
            <a:chOff x="1077686" y="3699578"/>
            <a:chExt cx="2416628" cy="2024742"/>
          </a:xfrm>
        </p:grpSpPr>
        <p:sp>
          <p:nvSpPr>
            <p:cNvPr id="4" name="Rectangle 3"/>
            <p:cNvSpPr/>
            <p:nvPr/>
          </p:nvSpPr>
          <p:spPr>
            <a:xfrm>
              <a:off x="1077686" y="3699578"/>
              <a:ext cx="2416628" cy="202474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06287" y="3928178"/>
              <a:ext cx="195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2400" u="sng" dirty="0" smtClean="0">
                  <a:solidFill>
                    <a:schemeClr val="bg2"/>
                  </a:solidFill>
                  <a:latin typeface="+mn-lt"/>
                </a:rPr>
                <a:t>Master VM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5787" y="4450298"/>
              <a:ext cx="23404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chemeClr val="bg2"/>
                  </a:solidFill>
                </a:rPr>
                <a:t>Ubuntu 16.04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Open Puppet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Jenkins Server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32371" y="4159010"/>
            <a:ext cx="2340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Source Code Management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8501742" y="892629"/>
            <a:ext cx="1928617" cy="1295400"/>
          </a:xfrm>
          <a:prstGeom prst="cloudCallou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Internet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01487" y="2906486"/>
            <a:ext cx="6036127" cy="32657"/>
          </a:xfrm>
          <a:prstGeom prst="line">
            <a:avLst/>
          </a:prstGeom>
          <a:ln w="444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17975" y="2906486"/>
            <a:ext cx="17127" cy="110877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528054" y="2906486"/>
            <a:ext cx="10885" cy="793092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7037614" y="1664674"/>
            <a:ext cx="1464128" cy="1274469"/>
          </a:xfrm>
          <a:prstGeom prst="curvedConnector3">
            <a:avLst/>
          </a:prstGeom>
          <a:ln w="28575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33014" y="3622556"/>
            <a:ext cx="2416628" cy="224245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32371" y="3710463"/>
            <a:ext cx="195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GitHub.com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42757" y="3699579"/>
            <a:ext cx="2981478" cy="2667936"/>
            <a:chOff x="4476707" y="3699578"/>
            <a:chExt cx="2412656" cy="2590658"/>
          </a:xfrm>
        </p:grpSpPr>
        <p:sp>
          <p:nvSpPr>
            <p:cNvPr id="21" name="TextBox 20"/>
            <p:cNvSpPr txBox="1"/>
            <p:nvPr/>
          </p:nvSpPr>
          <p:spPr>
            <a:xfrm>
              <a:off x="4512821" y="4351244"/>
              <a:ext cx="234042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chemeClr val="bg2"/>
                  </a:solidFill>
                </a:rPr>
                <a:t>Ubuntu 16.04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Open Puppet Agent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Docker</a:t>
              </a:r>
            </a:p>
            <a:p>
              <a:pPr marL="742950" lvl="1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Web Server</a:t>
              </a:r>
            </a:p>
            <a:p>
              <a:pPr marL="742950" lvl="1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2"/>
                  </a:solidFill>
                </a:rPr>
                <a:t>Content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03321" y="3928178"/>
              <a:ext cx="1959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2400" u="sng" dirty="0" smtClean="0">
                  <a:solidFill>
                    <a:schemeClr val="bg2"/>
                  </a:solidFill>
                  <a:latin typeface="+mn-lt"/>
                </a:rPr>
                <a:t>Client VM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476707" y="3699578"/>
              <a:ext cx="2412656" cy="2579173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7621751" y="993881"/>
            <a:ext cx="0" cy="5361805"/>
          </a:xfrm>
          <a:prstGeom prst="line">
            <a:avLst/>
          </a:prstGeom>
          <a:ln w="136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0" idx="4"/>
            <a:endCxn id="19" idx="0"/>
          </p:cNvCxnSpPr>
          <p:nvPr/>
        </p:nvCxnSpPr>
        <p:spPr>
          <a:xfrm rot="16200000" flipH="1">
            <a:off x="8666494" y="2747722"/>
            <a:ext cx="1272602" cy="477066"/>
          </a:xfrm>
          <a:prstGeom prst="curvedConnector3">
            <a:avLst/>
          </a:prstGeom>
          <a:ln w="28575" cmpd="sng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53652" y="2027167"/>
            <a:ext cx="3677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Virtualization Platform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i="1" dirty="0" smtClean="0">
                <a:solidFill>
                  <a:schemeClr val="bg2"/>
                </a:solidFill>
              </a:rPr>
              <a:t>(</a:t>
            </a:r>
            <a:r>
              <a:rPr lang="en-US" sz="2400" i="1" dirty="0" err="1" smtClean="0">
                <a:solidFill>
                  <a:schemeClr val="bg2"/>
                </a:solidFill>
              </a:rPr>
              <a:t>VirtualBox</a:t>
            </a:r>
            <a:r>
              <a:rPr lang="en-US" sz="2400" i="1" dirty="0" smtClean="0">
                <a:solidFill>
                  <a:schemeClr val="bg2"/>
                </a:solidFill>
              </a:rPr>
              <a:t>)</a:t>
            </a:r>
            <a:endParaRPr lang="en-US" sz="2400" i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33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Local </a:t>
            </a:r>
            <a:r>
              <a:rPr lang="en-US" dirty="0" err="1" smtClean="0"/>
              <a:t>Git</a:t>
            </a:r>
            <a:r>
              <a:rPr lang="en-US" dirty="0" smtClean="0"/>
              <a:t> Repository to Push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061225"/>
            <a:ext cx="10610849" cy="4256615"/>
          </a:xfrm>
        </p:spPr>
        <p:txBody>
          <a:bodyPr/>
          <a:lstStyle/>
          <a:p>
            <a:r>
              <a:rPr lang="en-US" dirty="0" smtClean="0"/>
              <a:t># </a:t>
            </a:r>
            <a:r>
              <a:rPr lang="en-US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origin master</a:t>
            </a:r>
          </a:p>
          <a:p>
            <a:pPr lvl="1"/>
            <a:r>
              <a:rPr lang="en-US" dirty="0"/>
              <a:t>Username for 'https://github.com': James.Domino@Dell.com</a:t>
            </a:r>
          </a:p>
          <a:p>
            <a:pPr lvl="1"/>
            <a:r>
              <a:rPr lang="en-US" dirty="0"/>
              <a:t>Password for 'https://James.Domino@Dell.com@github.com': </a:t>
            </a:r>
          </a:p>
          <a:p>
            <a:pPr lvl="1"/>
            <a:r>
              <a:rPr lang="en-US" dirty="0"/>
              <a:t>Counting objects: 3, done.</a:t>
            </a:r>
          </a:p>
          <a:p>
            <a:pPr lvl="1"/>
            <a:r>
              <a:rPr lang="en-US" dirty="0"/>
              <a:t>Writing objects: 100% (3/3), 277 bytes | 0 bytes/s, done.</a:t>
            </a:r>
          </a:p>
          <a:p>
            <a:pPr lvl="1"/>
            <a:r>
              <a:rPr lang="en-US" dirty="0"/>
              <a:t>Total 3 (delta 0), reused 0 (delta 0)</a:t>
            </a:r>
          </a:p>
          <a:p>
            <a:pPr lvl="1"/>
            <a:r>
              <a:rPr lang="en-US" dirty="0"/>
              <a:t>To https://github.com/DemoMetroLab/MetroLab_Docker.git</a:t>
            </a:r>
          </a:p>
          <a:p>
            <a:pPr lvl="1"/>
            <a:r>
              <a:rPr lang="en-US" dirty="0"/>
              <a:t> * [new branch]      master -&gt;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Refresh your </a:t>
            </a:r>
            <a:r>
              <a:rPr lang="en-US" dirty="0" err="1" smtClean="0"/>
              <a:t>github</a:t>
            </a:r>
            <a:r>
              <a:rPr lang="en-US" dirty="0" smtClean="0"/>
              <a:t> screen to Verify helloworld.sh file in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06" y="4019175"/>
            <a:ext cx="7064395" cy="25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Puppet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Puppet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Start the VM</a:t>
            </a:r>
          </a:p>
          <a:p>
            <a:r>
              <a:rPr lang="en-US" dirty="0" smtClean="0"/>
              <a:t>Login into VM</a:t>
            </a:r>
          </a:p>
          <a:p>
            <a:r>
              <a:rPr lang="en-US" dirty="0" smtClean="0"/>
              <a:t>Open a Terminal Window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0" y="1432211"/>
            <a:ext cx="10610849" cy="4256615"/>
          </a:xfrm>
        </p:spPr>
        <p:txBody>
          <a:bodyPr/>
          <a:lstStyle/>
          <a:p>
            <a:r>
              <a:rPr lang="en-US" sz="2000" dirty="0"/>
              <a:t>$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wget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u="sng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https://apt.puppetlabs.com/puppet5-release-xenial.deb</a:t>
            </a:r>
            <a:endParaRPr lang="en-US" sz="32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/>
              <a:t>the “</a:t>
            </a:r>
            <a:r>
              <a:rPr lang="en-US" sz="2000" dirty="0" err="1"/>
              <a:t>puppetlabs</a:t>
            </a:r>
            <a:r>
              <a:rPr lang="en-US" sz="2000" dirty="0"/>
              <a:t>-release” package for your OS version. </a:t>
            </a:r>
            <a:endParaRPr lang="en-US" sz="1800" dirty="0"/>
          </a:p>
          <a:p>
            <a:pPr lvl="1"/>
            <a:r>
              <a:rPr lang="en-US" dirty="0"/>
              <a:t>You can see a full list of these packages on the front page of </a:t>
            </a:r>
            <a:r>
              <a:rPr lang="en-US" u="sng" dirty="0">
                <a:hlinkClick r:id="rId2"/>
              </a:rPr>
              <a:t>https://apt.puppetlabs.com/</a:t>
            </a:r>
            <a:r>
              <a:rPr lang="en-US" dirty="0"/>
              <a:t>. They are all named </a:t>
            </a:r>
            <a:r>
              <a:rPr lang="en-US" sz="1100" dirty="0" err="1"/>
              <a:t>puppetlabs</a:t>
            </a:r>
            <a:r>
              <a:rPr lang="en-US" sz="1100" dirty="0"/>
              <a:t>-release-&lt;CODE NAME&gt;.deb</a:t>
            </a:r>
            <a:r>
              <a:rPr lang="en-US" dirty="0"/>
              <a:t>. (For Ubuntu releases, the code name is the adjective, not the animal.)</a:t>
            </a:r>
            <a:endParaRPr lang="en-US" sz="1400" dirty="0"/>
          </a:p>
          <a:p>
            <a:pPr lvl="1"/>
            <a:r>
              <a:rPr lang="en-US" dirty="0"/>
              <a:t>Architecture is handled automatically; there is only one package per OS version.</a:t>
            </a:r>
            <a:endParaRPr lang="en-US" sz="1400" dirty="0"/>
          </a:p>
          <a:p>
            <a:pPr lvl="0"/>
            <a:r>
              <a:rPr lang="en-US" sz="2000" dirty="0"/>
              <a:t>$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dpkg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puppet5-release-xenial.deb</a:t>
            </a:r>
            <a:endParaRPr lang="en-US" sz="20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Install </a:t>
            </a:r>
            <a:r>
              <a:rPr lang="en-US" sz="2000" dirty="0"/>
              <a:t>the package by running </a:t>
            </a:r>
            <a:r>
              <a:rPr lang="en-US" sz="1400" dirty="0" err="1"/>
              <a:t>dpkg</a:t>
            </a:r>
            <a:r>
              <a:rPr lang="en-US" sz="1400" dirty="0"/>
              <a:t> -</a:t>
            </a:r>
            <a:r>
              <a:rPr lang="en-US" sz="1400" dirty="0" err="1"/>
              <a:t>i</a:t>
            </a:r>
            <a:r>
              <a:rPr lang="en-US" sz="1400" dirty="0"/>
              <a:t> &lt;PACKAGE NAME&gt;</a:t>
            </a:r>
            <a:r>
              <a:rPr lang="en-US" sz="2000" dirty="0"/>
              <a:t>.</a:t>
            </a:r>
            <a:endParaRPr lang="en-US" sz="1800" dirty="0"/>
          </a:p>
          <a:p>
            <a:r>
              <a:rPr lang="en-US" sz="2000" dirty="0">
                <a:solidFill>
                  <a:schemeClr val="bg2"/>
                </a:solidFill>
              </a:rPr>
              <a:t>$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apt-get update</a:t>
            </a:r>
            <a:endParaRPr lang="en-US" sz="32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1400" dirty="0"/>
              <a:t>apt-get update</a:t>
            </a:r>
            <a:r>
              <a:rPr lang="en-US" sz="2000" dirty="0"/>
              <a:t> to get the new list of available packages</a:t>
            </a:r>
            <a:r>
              <a:rPr lang="en-US" sz="20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25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Puppet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Install Puppet on the Puppet Master </a:t>
            </a:r>
            <a:r>
              <a:rPr lang="en-US" b="1" dirty="0" smtClean="0"/>
              <a:t>Server</a:t>
            </a:r>
            <a:endParaRPr lang="en-US" dirty="0"/>
          </a:p>
          <a:p>
            <a:r>
              <a:rPr lang="en-US" dirty="0"/>
              <a:t>On your Puppet master, </a:t>
            </a:r>
            <a:r>
              <a:rPr lang="en-US" dirty="0" smtClean="0"/>
              <a:t>run: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$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apt-get install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puppetserver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 </a:t>
            </a:r>
          </a:p>
          <a:p>
            <a:r>
              <a:rPr lang="en-US" b="1" dirty="0" smtClean="0"/>
              <a:t>Install </a:t>
            </a:r>
            <a:r>
              <a:rPr lang="en-US" b="1" dirty="0"/>
              <a:t>Puppet on </a:t>
            </a:r>
            <a:r>
              <a:rPr lang="en-US" b="1" dirty="0" smtClean="0"/>
              <a:t>Client </a:t>
            </a:r>
            <a:r>
              <a:rPr lang="en-US" b="1" dirty="0"/>
              <a:t>Nodes</a:t>
            </a:r>
            <a:endParaRPr lang="en-US" dirty="0"/>
          </a:p>
          <a:p>
            <a:r>
              <a:rPr lang="en-US" dirty="0"/>
              <a:t>On your Puppet </a:t>
            </a:r>
            <a:r>
              <a:rPr lang="en-US" dirty="0" smtClean="0"/>
              <a:t>Client, run: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$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apt-get install puppet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Post Installation Steps on Puppet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0149" y="1215955"/>
            <a:ext cx="10610849" cy="5414751"/>
          </a:xfrm>
        </p:spPr>
        <p:txBody>
          <a:bodyPr/>
          <a:lstStyle/>
          <a:p>
            <a:r>
              <a:rPr lang="en-US" dirty="0"/>
              <a:t>In the [main] section of the master’s </a:t>
            </a:r>
            <a:r>
              <a:rPr lang="en-US" dirty="0" err="1"/>
              <a:t>puppet.conf</a:t>
            </a:r>
            <a:r>
              <a:rPr lang="en-US" dirty="0"/>
              <a:t> file, set the </a:t>
            </a:r>
            <a:r>
              <a:rPr lang="en-US" dirty="0" err="1"/>
              <a:t>dns_alt_names</a:t>
            </a:r>
            <a:r>
              <a:rPr lang="en-US" dirty="0"/>
              <a:t> setting to a comma-separated list of each hostname the master should be allowed to use:</a:t>
            </a:r>
          </a:p>
          <a:p>
            <a:r>
              <a:rPr lang="en-US" dirty="0" smtClean="0"/>
              <a:t>$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bash</a:t>
            </a:r>
          </a:p>
          <a:p>
            <a:r>
              <a:rPr lang="en-US" dirty="0" smtClean="0"/>
              <a:t># 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etc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puppetlabs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/puppet</a:t>
            </a:r>
          </a:p>
          <a:p>
            <a:r>
              <a:rPr lang="en-US" dirty="0" smtClean="0"/>
              <a:t># 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echo “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dns_alt_names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puppet,puppet.emc.com,PuppetMaster.corp.emc.com,PuppetMaster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” &gt;&gt;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puppet.conf</a:t>
            </a:r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</a:t>
            </a:r>
            <a:r>
              <a:rPr lang="en-US" dirty="0" err="1" smtClean="0"/>
              <a:t>Puppet.conf</a:t>
            </a:r>
            <a:r>
              <a:rPr lang="en-US" dirty="0" smtClean="0"/>
              <a:t> file to Add Host Names </a:t>
            </a:r>
            <a:r>
              <a:rPr lang="en-US" dirty="0"/>
              <a:t>on Puppet </a:t>
            </a:r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452590"/>
            <a:ext cx="10610849" cy="499523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$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vi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puppet.conf</a:t>
            </a:r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Edit </a:t>
            </a:r>
            <a:r>
              <a:rPr lang="en-US" dirty="0"/>
              <a:t>the </a:t>
            </a:r>
            <a:r>
              <a:rPr lang="en-US" dirty="0" err="1"/>
              <a:t>puppet.conf</a:t>
            </a:r>
            <a:r>
              <a:rPr lang="en-US" dirty="0"/>
              <a:t> file, </a:t>
            </a:r>
            <a:endParaRPr lang="en-US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Type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800" dirty="0" smtClean="0"/>
              <a:t> to insert the file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Down Arrow </a:t>
            </a:r>
            <a:r>
              <a:rPr lang="en-US" sz="1800" dirty="0" smtClean="0"/>
              <a:t>to last line of [main]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Type in </a:t>
            </a:r>
            <a:r>
              <a:rPr lang="en-US" sz="1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dns_alt_names</a:t>
            </a:r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PuppetClient1.corp.emc.com,puppetClient1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Hit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escape</a:t>
            </a:r>
            <a:r>
              <a:rPr lang="en-US" sz="1800" dirty="0" smtClean="0"/>
              <a:t>, then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wq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!</a:t>
            </a:r>
            <a:r>
              <a:rPr lang="en-US" sz="1800" dirty="0" smtClean="0"/>
              <a:t> To save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Should look like this:</a:t>
            </a:r>
          </a:p>
          <a:p>
            <a:pPr lvl="1">
              <a:spcBef>
                <a:spcPts val="0"/>
              </a:spcBef>
            </a:pPr>
            <a:r>
              <a:rPr lang="en-US" sz="1533" dirty="0" smtClean="0"/>
              <a:t>[main</a:t>
            </a:r>
            <a:r>
              <a:rPr lang="en-US" sz="1533" dirty="0"/>
              <a:t>]</a:t>
            </a:r>
          </a:p>
          <a:p>
            <a:pPr lvl="1">
              <a:spcBef>
                <a:spcPts val="0"/>
              </a:spcBef>
            </a:pPr>
            <a:r>
              <a:rPr lang="en-US" sz="1533" dirty="0" err="1"/>
              <a:t>logdir</a:t>
            </a:r>
            <a:r>
              <a:rPr lang="en-US" sz="1533" dirty="0"/>
              <a:t>=/</a:t>
            </a:r>
            <a:r>
              <a:rPr lang="en-US" sz="1533" dirty="0" err="1"/>
              <a:t>var</a:t>
            </a:r>
            <a:r>
              <a:rPr lang="en-US" sz="1533" dirty="0"/>
              <a:t>/log/puppet</a:t>
            </a:r>
          </a:p>
          <a:p>
            <a:pPr lvl="1">
              <a:spcBef>
                <a:spcPts val="0"/>
              </a:spcBef>
            </a:pPr>
            <a:r>
              <a:rPr lang="en-US" sz="1533" dirty="0" err="1"/>
              <a:t>vardir</a:t>
            </a:r>
            <a:r>
              <a:rPr lang="en-US" sz="1533" dirty="0"/>
              <a:t>=/</a:t>
            </a:r>
            <a:r>
              <a:rPr lang="en-US" sz="1533" dirty="0" err="1"/>
              <a:t>var</a:t>
            </a:r>
            <a:r>
              <a:rPr lang="en-US" sz="1533" dirty="0"/>
              <a:t>/lib/puppet</a:t>
            </a:r>
          </a:p>
          <a:p>
            <a:pPr lvl="1">
              <a:spcBef>
                <a:spcPts val="0"/>
              </a:spcBef>
            </a:pPr>
            <a:r>
              <a:rPr lang="en-US" sz="1533" dirty="0" err="1"/>
              <a:t>ssldir</a:t>
            </a:r>
            <a:r>
              <a:rPr lang="en-US" sz="1533" dirty="0"/>
              <a:t>=/</a:t>
            </a:r>
            <a:r>
              <a:rPr lang="en-US" sz="1533" dirty="0" err="1"/>
              <a:t>var</a:t>
            </a:r>
            <a:r>
              <a:rPr lang="en-US" sz="1533" dirty="0"/>
              <a:t>/lib/puppet/</a:t>
            </a:r>
            <a:r>
              <a:rPr lang="en-US" sz="1533" dirty="0" err="1"/>
              <a:t>ssl</a:t>
            </a:r>
            <a:endParaRPr lang="en-US" sz="1533" dirty="0"/>
          </a:p>
          <a:p>
            <a:pPr lvl="1">
              <a:spcBef>
                <a:spcPts val="0"/>
              </a:spcBef>
            </a:pPr>
            <a:r>
              <a:rPr lang="en-US" sz="1533" dirty="0" err="1"/>
              <a:t>rundir</a:t>
            </a:r>
            <a:r>
              <a:rPr lang="en-US" sz="1533" dirty="0"/>
              <a:t>=/run/puppet</a:t>
            </a:r>
          </a:p>
          <a:p>
            <a:pPr lvl="1">
              <a:spcBef>
                <a:spcPts val="0"/>
              </a:spcBef>
            </a:pPr>
            <a:r>
              <a:rPr lang="en-US" sz="1533" dirty="0" err="1"/>
              <a:t>factpath</a:t>
            </a:r>
            <a:r>
              <a:rPr lang="en-US" sz="1533" dirty="0" smtClean="0"/>
              <a:t>=#</a:t>
            </a:r>
            <a:r>
              <a:rPr lang="en-US" sz="1533" dirty="0" err="1" smtClean="0"/>
              <a:t>vardir</a:t>
            </a:r>
            <a:r>
              <a:rPr lang="en-US" sz="1533" dirty="0" smtClean="0"/>
              <a:t>/lib/</a:t>
            </a:r>
            <a:r>
              <a:rPr lang="en-US" sz="1533" dirty="0" err="1" smtClean="0"/>
              <a:t>facter</a:t>
            </a:r>
            <a:endParaRPr lang="en-US" sz="1533" dirty="0"/>
          </a:p>
          <a:p>
            <a:pPr lvl="1">
              <a:spcBef>
                <a:spcPts val="0"/>
              </a:spcBef>
            </a:pPr>
            <a:r>
              <a:rPr lang="en-US" sz="1533" dirty="0" err="1"/>
              <a:t>prerun_command</a:t>
            </a:r>
            <a:r>
              <a:rPr lang="en-US" sz="1533" dirty="0"/>
              <a:t>=/</a:t>
            </a:r>
            <a:r>
              <a:rPr lang="en-US" sz="1533" dirty="0" err="1"/>
              <a:t>etc</a:t>
            </a:r>
            <a:r>
              <a:rPr lang="en-US" sz="1533" dirty="0"/>
              <a:t>/puppet/</a:t>
            </a:r>
            <a:r>
              <a:rPr lang="en-US" sz="1533" dirty="0" err="1"/>
              <a:t>etckeeper</a:t>
            </a:r>
            <a:r>
              <a:rPr lang="en-US" sz="1533" dirty="0"/>
              <a:t>-commit-pre</a:t>
            </a:r>
          </a:p>
          <a:p>
            <a:pPr lvl="1">
              <a:spcBef>
                <a:spcPts val="0"/>
              </a:spcBef>
            </a:pPr>
            <a:r>
              <a:rPr lang="en-US" sz="1533" dirty="0" err="1"/>
              <a:t>postrun_command</a:t>
            </a:r>
            <a:r>
              <a:rPr lang="en-US" sz="1533" dirty="0"/>
              <a:t>=/</a:t>
            </a:r>
            <a:r>
              <a:rPr lang="en-US" sz="1533" dirty="0" err="1"/>
              <a:t>etc</a:t>
            </a:r>
            <a:r>
              <a:rPr lang="en-US" sz="1533" dirty="0"/>
              <a:t>/puppet/</a:t>
            </a:r>
            <a:r>
              <a:rPr lang="en-US" sz="1533" dirty="0" err="1"/>
              <a:t>etckeeper</a:t>
            </a:r>
            <a:r>
              <a:rPr lang="en-US" sz="1533" dirty="0"/>
              <a:t>-commit-post</a:t>
            </a:r>
          </a:p>
          <a:p>
            <a:pPr lvl="1">
              <a:spcBef>
                <a:spcPts val="0"/>
              </a:spcBef>
            </a:pPr>
            <a:r>
              <a:rPr lang="en-US" sz="1533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dns_alt_names</a:t>
            </a:r>
            <a:r>
              <a:rPr lang="en-US" sz="153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1533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PuppetClient1.corp.emc.com,puppetClient1</a:t>
            </a:r>
            <a:endParaRPr lang="en-US" sz="1533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559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Hostnames to Host File on both Puppet Master &amp; Client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vi /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etc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/hosts</a:t>
            </a:r>
          </a:p>
          <a:p>
            <a:r>
              <a:rPr lang="en-US" dirty="0" smtClean="0"/>
              <a:t># Edit </a:t>
            </a:r>
            <a:r>
              <a:rPr lang="en-US" dirty="0"/>
              <a:t>the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/hosts file to add correct IP’s</a:t>
            </a:r>
          </a:p>
          <a:p>
            <a:r>
              <a:rPr lang="en-US" dirty="0"/>
              <a:t>127.0.0.1       localhost</a:t>
            </a:r>
          </a:p>
          <a:p>
            <a:r>
              <a:rPr lang="en-US" dirty="0" smtClean="0"/>
              <a:t>#127.0.1.1      PuppetMaster.corp.emc.com       </a:t>
            </a:r>
            <a:r>
              <a:rPr lang="en-US" dirty="0" err="1" smtClean="0"/>
              <a:t>PuppetMaster</a:t>
            </a:r>
            <a:endParaRPr lang="en-US" dirty="0"/>
          </a:p>
          <a:p>
            <a:r>
              <a:rPr lang="en-US" dirty="0" smtClean="0"/>
              <a:t># The </a:t>
            </a:r>
            <a:r>
              <a:rPr lang="en-US" dirty="0"/>
              <a:t>following lines are desirable for IPv6 capable hosts</a:t>
            </a:r>
          </a:p>
          <a:p>
            <a:r>
              <a:rPr lang="en-US" dirty="0"/>
              <a:t>::1     localhost ip6-localhost ip6-loopback</a:t>
            </a:r>
          </a:p>
          <a:p>
            <a:r>
              <a:rPr lang="en-US" dirty="0"/>
              <a:t>ff02::1 ip6-allnodes</a:t>
            </a:r>
          </a:p>
          <a:p>
            <a:r>
              <a:rPr lang="en-US" dirty="0"/>
              <a:t>ff02::2 ip6-allrouters</a:t>
            </a: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192.168.56.10 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PuppetMaster.corp.emc.com       puppet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PuppetMaster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192.168.56.20 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PuppetClient1.corp.emc.com      puppetClient1</a:t>
            </a:r>
          </a:p>
          <a:p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CA Certificate </a:t>
            </a:r>
            <a:r>
              <a:rPr lang="en-US" b="1" dirty="0"/>
              <a:t>– To be Ran on Puppet Master Server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For CA </a:t>
            </a:r>
            <a:r>
              <a:rPr lang="en-US" b="1" dirty="0" smtClean="0"/>
              <a:t>Masters </a:t>
            </a:r>
            <a:r>
              <a:rPr lang="en-US" dirty="0" smtClean="0"/>
              <a:t>If </a:t>
            </a:r>
            <a:r>
              <a:rPr lang="en-US" dirty="0"/>
              <a:t>this is the only puppet master in your deployment, or if it will be acting as the CA server for a multi-master site, you should now run: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apt install puppet-common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puppet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master --verbose --no-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daemonize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This will create the CA certificate and the puppet master certificate, with the appropriate DNS names included.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it says Notice: Starting Puppet master version &lt;VERSION&gt;, type ctrl-C to kill the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0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 smtClean="0"/>
              <a:t>Laptop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 smtClean="0"/>
              <a:t>Virtualization Platform (</a:t>
            </a:r>
            <a:r>
              <a:rPr lang="en-US" sz="3600" dirty="0" err="1" smtClean="0"/>
              <a:t>VirtualBox</a:t>
            </a:r>
            <a:r>
              <a:rPr lang="en-US" sz="3600" dirty="0" smtClean="0"/>
              <a:t>)</a:t>
            </a:r>
            <a:endParaRPr lang="en-US" sz="3333" dirty="0" smtClean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 smtClean="0"/>
              <a:t>Github.com (Source Code Control)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 smtClean="0"/>
              <a:t>Puppet (Configuration Management)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600" dirty="0" smtClean="0"/>
              <a:t>Jenkins (Continuous Integration &amp; Delivery)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81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Jenkins Server on Puppet Master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Installing Jenkins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wget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-q -O - https://pkg.jenkins.io/debian/jenkins-ci.org.key |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apt-key add -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sh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-c 'echo deb http://pkg.jenkins.io/debian-stable binary/ &gt; /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/apt/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sources.list.d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jenkins.list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'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apt-get update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#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apt-get install </a:t>
            </a:r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jenkins</a:t>
            </a:r>
            <a:endParaRPr lang="en-US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Login to Jenkins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3294" y="2137075"/>
            <a:ext cx="6879024" cy="4257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587" y="1086830"/>
            <a:ext cx="10518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Launch Firefox, browse to:  </a:t>
            </a:r>
            <a:r>
              <a:rPr lang="en-US" sz="1400" dirty="0" smtClean="0">
                <a:solidFill>
                  <a:schemeClr val="bg2"/>
                </a:solidFill>
                <a:latin typeface="+mn-lt"/>
                <a:hlinkClick r:id="rId3"/>
              </a:rPr>
              <a:t>http://127.0.0.1:8080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From Terminal window, </a:t>
            </a:r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cat /</a:t>
            </a:r>
            <a:r>
              <a:rPr lang="en-US" sz="14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/lib/Jenkins/secrets/</a:t>
            </a:r>
            <a:r>
              <a:rPr lang="en-US" sz="14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initialAdminPassword</a:t>
            </a:r>
            <a:endParaRPr lang="en-US" sz="1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</a:rPr>
              <a:t>Highlight and copy password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Paste into Firefox window</a:t>
            </a:r>
          </a:p>
        </p:txBody>
      </p:sp>
    </p:spTree>
    <p:extLst>
      <p:ext uri="{BB962C8B-B14F-4D97-AF65-F5344CB8AC3E}">
        <p14:creationId xmlns:p14="http://schemas.microsoft.com/office/powerpoint/2010/main" val="41729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67630" y="1703388"/>
            <a:ext cx="6799490" cy="4257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389" y="982327"/>
            <a:ext cx="967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Click install suggested Plugins</a:t>
            </a:r>
          </a:p>
        </p:txBody>
      </p:sp>
    </p:spTree>
    <p:extLst>
      <p:ext uri="{BB962C8B-B14F-4D97-AF65-F5344CB8AC3E}">
        <p14:creationId xmlns:p14="http://schemas.microsoft.com/office/powerpoint/2010/main" val="102996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First Admin User &amp; Password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72689" y="1703388"/>
            <a:ext cx="7189372" cy="4257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84" y="966651"/>
            <a:ext cx="9478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2"/>
                </a:solidFill>
              </a:rPr>
              <a:t>ID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 admin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PWD: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M3tr0Lab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57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91375" y="1703388"/>
            <a:ext cx="7152000" cy="4257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813" y="1013678"/>
            <a:ext cx="792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Click Start using Jenkins</a:t>
            </a:r>
          </a:p>
        </p:txBody>
      </p:sp>
    </p:spTree>
    <p:extLst>
      <p:ext uri="{BB962C8B-B14F-4D97-AF65-F5344CB8AC3E}">
        <p14:creationId xmlns:p14="http://schemas.microsoft.com/office/powerpoint/2010/main" val="34512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97050" y="1703388"/>
            <a:ext cx="7140649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 smtClean="0"/>
              <a:t>Session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Network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627" y="2328656"/>
            <a:ext cx="2645228" cy="290648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02040" y="6064813"/>
            <a:ext cx="6411132" cy="1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464586" y="1422783"/>
            <a:ext cx="6486040" cy="76201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72932" y="2328656"/>
            <a:ext cx="2645228" cy="2906485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7295546" y="5235141"/>
            <a:ext cx="0" cy="829673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39775" y="5235140"/>
            <a:ext cx="0" cy="829673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04310" y="1460883"/>
            <a:ext cx="0" cy="829673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28704" y="1498984"/>
            <a:ext cx="0" cy="829673"/>
          </a:xfrm>
          <a:prstGeom prst="line">
            <a:avLst/>
          </a:prstGeom>
          <a:ln w="762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loud 19"/>
          <p:cNvSpPr/>
          <p:nvPr/>
        </p:nvSpPr>
        <p:spPr>
          <a:xfrm>
            <a:off x="9593451" y="2060815"/>
            <a:ext cx="2200759" cy="1844757"/>
          </a:xfrm>
          <a:prstGeom prst="cloud">
            <a:avLst/>
          </a:prstGeom>
          <a:solidFill>
            <a:schemeClr val="bg1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Internet</a:t>
            </a:r>
          </a:p>
        </p:txBody>
      </p:sp>
      <p:cxnSp>
        <p:nvCxnSpPr>
          <p:cNvPr id="22" name="Curved Connector 21"/>
          <p:cNvCxnSpPr/>
          <p:nvPr/>
        </p:nvCxnSpPr>
        <p:spPr>
          <a:xfrm>
            <a:off x="7945270" y="1426825"/>
            <a:ext cx="2748560" cy="810352"/>
          </a:xfrm>
          <a:prstGeom prst="curvedConnector2">
            <a:avLst/>
          </a:prstGeom>
          <a:ln w="76200" cmpd="sng">
            <a:solidFill>
              <a:schemeClr val="bg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3090" y="1704814"/>
            <a:ext cx="2569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External Network (NAT)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62390" y="5559799"/>
            <a:ext cx="315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Internal Network (Host-only Adapter)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64586" y="2490560"/>
            <a:ext cx="85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FDFFFB"/>
                </a:solidFill>
                <a:latin typeface="+mn-lt"/>
              </a:rPr>
              <a:t>Master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77799" y="2551503"/>
            <a:ext cx="85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FDFFFB"/>
                </a:solidFill>
                <a:latin typeface="+mn-lt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8826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Host Only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2" y="1703918"/>
            <a:ext cx="11576305" cy="41630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9958" y="2180191"/>
            <a:ext cx="1045029" cy="413657"/>
          </a:xfrm>
          <a:prstGeom prst="rect">
            <a:avLst/>
          </a:prstGeom>
          <a:solidFill>
            <a:srgbClr val="FFFF00">
              <a:alpha val="31000"/>
            </a:srgbClr>
          </a:solidFill>
          <a:ln w="12700" cmpd="sng">
            <a:solidFill>
              <a:srgbClr val="FFFF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5366" y="2132183"/>
            <a:ext cx="225171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Preferences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>
          <a:xfrm flipH="1" flipV="1">
            <a:off x="1454987" y="2387020"/>
            <a:ext cx="490400" cy="86326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87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81" y="1789348"/>
            <a:ext cx="5953125" cy="447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Host-Only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51606" y="3094591"/>
            <a:ext cx="3211066" cy="471569"/>
          </a:xfrm>
          <a:prstGeom prst="rect">
            <a:avLst/>
          </a:prstGeom>
          <a:solidFill>
            <a:srgbClr val="FFFF00">
              <a:alpha val="31000"/>
            </a:srgbClr>
          </a:solidFill>
          <a:ln w="12700" cmpd="sng">
            <a:solidFill>
              <a:srgbClr val="FFFF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10550" y="4268487"/>
            <a:ext cx="368274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Click Screwdriver to view network settings.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753921" y="2715913"/>
            <a:ext cx="822960" cy="49743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10550" y="2087344"/>
            <a:ext cx="368274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Verify that there is a Host-Only Adapter configured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339328" y="3989641"/>
            <a:ext cx="390786" cy="53423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</p:cNvCxnSpPr>
          <p:nvPr/>
        </p:nvCxnSpPr>
        <p:spPr>
          <a:xfrm flipH="1">
            <a:off x="2678246" y="2846390"/>
            <a:ext cx="525963" cy="1050508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202814" y="4268487"/>
            <a:ext cx="822960" cy="49743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50692" y="3566058"/>
            <a:ext cx="368274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Select Network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2846390"/>
            <a:ext cx="5676900" cy="32289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43160" y="1085997"/>
            <a:ext cx="387497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Write down IP Address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This will be used for adding static IP addresses to the Ubuntu VMs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103211" y="2715913"/>
            <a:ext cx="1227813" cy="1111901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3" grpId="1" animBg="1"/>
      <p:bldP spid="13" grpId="2" animBg="1"/>
      <p:bldP spid="17" grpId="0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 Host Only Network to VM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1950" y="1737234"/>
            <a:ext cx="10610850" cy="41899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1069" y="1034921"/>
            <a:ext cx="394166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Select VM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Select Network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463041" y="1737234"/>
            <a:ext cx="2521818" cy="176636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4505" y="2089532"/>
            <a:ext cx="388822" cy="3626601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885524"/>
            <a:ext cx="7781925" cy="535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Host Only Network to VM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6985" y="1672341"/>
            <a:ext cx="3941666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Select Adapter 2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Host-only Adapter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400" dirty="0" err="1" smtClean="0">
                <a:solidFill>
                  <a:schemeClr val="bg2"/>
                </a:solidFill>
                <a:latin typeface="+mn-lt"/>
              </a:rPr>
              <a:t>VirtualBox</a:t>
            </a: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 Host-Only Ethernet Adapter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0490" y="2132183"/>
            <a:ext cx="4328403" cy="957526"/>
          </a:xfrm>
          <a:prstGeom prst="rect">
            <a:avLst/>
          </a:prstGeom>
          <a:solidFill>
            <a:srgbClr val="FFFF00">
              <a:alpha val="31000"/>
            </a:srgbClr>
          </a:solidFill>
          <a:ln w="12700" cmpd="sng">
            <a:solidFill>
              <a:srgbClr val="FFFF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16455" y="1734563"/>
            <a:ext cx="2184934" cy="27161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41583" y="2132183"/>
            <a:ext cx="1511166" cy="46575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95587" y="2723949"/>
            <a:ext cx="1732548" cy="24063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49679</TotalTime>
  <Words>1244</Words>
  <Application>Microsoft Office PowerPoint</Application>
  <PresentationFormat>Widescreen</PresentationFormat>
  <Paragraphs>242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48</vt:i4>
      </vt:variant>
    </vt:vector>
  </HeadingPairs>
  <TitlesOfParts>
    <vt:vector size="75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Environment</vt:lpstr>
      <vt:lpstr>Environment</vt:lpstr>
      <vt:lpstr>Tools</vt:lpstr>
      <vt:lpstr>VM Network Environment</vt:lpstr>
      <vt:lpstr>Create Host Only Network</vt:lpstr>
      <vt:lpstr>Add Host-Only Network</vt:lpstr>
      <vt:lpstr>Attach Host Only Network to VM</vt:lpstr>
      <vt:lpstr>Attach Host Only Network to VM</vt:lpstr>
      <vt:lpstr>Assign Static IP Address</vt:lpstr>
      <vt:lpstr>Assign Static IP Address</vt:lpstr>
      <vt:lpstr>Assign Static IP Address</vt:lpstr>
      <vt:lpstr>Assign Static IP Address</vt:lpstr>
      <vt:lpstr>Assign Static IP Address</vt:lpstr>
      <vt:lpstr>Assign Static IP Address</vt:lpstr>
      <vt:lpstr>Assign Static IP Address</vt:lpstr>
      <vt:lpstr>Assign Static IP Address</vt:lpstr>
      <vt:lpstr>Assign Static IP Address</vt:lpstr>
      <vt:lpstr>Repeat this process for the 2nd VM</vt:lpstr>
      <vt:lpstr>Creating a Github Account</vt:lpstr>
      <vt:lpstr>Create a GitHub Account</vt:lpstr>
      <vt:lpstr>Login Into Github</vt:lpstr>
      <vt:lpstr>Create a New Repository</vt:lpstr>
      <vt:lpstr>Creating a New Repository</vt:lpstr>
      <vt:lpstr>Remote Repository Created</vt:lpstr>
      <vt:lpstr>Testing Git and Github</vt:lpstr>
      <vt:lpstr>Testing Git and Github</vt:lpstr>
      <vt:lpstr>Testing Git and Github</vt:lpstr>
      <vt:lpstr>Prepare Local Git Repository to Push to Remote</vt:lpstr>
      <vt:lpstr>Prepare Local Git Repository to Push to Remote</vt:lpstr>
      <vt:lpstr>Installing Puppet</vt:lpstr>
      <vt:lpstr>Installing Puppet</vt:lpstr>
      <vt:lpstr>Puppet</vt:lpstr>
      <vt:lpstr>Installing Puppet</vt:lpstr>
      <vt:lpstr>Puppet Post Installation Steps on Puppet Master</vt:lpstr>
      <vt:lpstr>Modifying Puppet.conf file to Add Host Names on Puppet Client</vt:lpstr>
      <vt:lpstr>Adding Hostnames to Host File on both Puppet Master &amp; Client </vt:lpstr>
      <vt:lpstr>Creating CA Certificate – To be Ran on Puppet Master Server </vt:lpstr>
      <vt:lpstr>Installing Jenkins</vt:lpstr>
      <vt:lpstr>Installing Jenkins Server on Puppet Master Server</vt:lpstr>
      <vt:lpstr>First Login to Jenkins</vt:lpstr>
      <vt:lpstr>Jenkins Plugins</vt:lpstr>
      <vt:lpstr>Create First Admin User &amp; Password</vt:lpstr>
      <vt:lpstr>Jenkins Installed</vt:lpstr>
      <vt:lpstr>PowerPoint Presentation</vt:lpstr>
      <vt:lpstr>Session Summary</vt:lpstr>
      <vt:lpstr>Questions?</vt:lpstr>
      <vt:lpstr>Thank You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Kobilinski, Kevin</cp:lastModifiedBy>
  <cp:revision>235</cp:revision>
  <cp:lastPrinted>2017-09-28T21:26:37Z</cp:lastPrinted>
  <dcterms:created xsi:type="dcterms:W3CDTF">2017-08-14T19:58:38Z</dcterms:created>
  <dcterms:modified xsi:type="dcterms:W3CDTF">2017-10-27T14:28:10Z</dcterms:modified>
</cp:coreProperties>
</file>